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Caveat"/>
      <p:regular r:id="rId40"/>
      <p:bold r:id="rId41"/>
    </p:embeddedFont>
    <p:embeddedFont>
      <p:font typeface="Roboto Mono"/>
      <p:regular r:id="rId42"/>
      <p:bold r:id="rId43"/>
      <p:italic r:id="rId44"/>
      <p:boldItalic r:id="rId45"/>
    </p:embeddedFont>
    <p:embeddedFont>
      <p:font typeface="Alfa Slab One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regular.fntdata"/><Relationship Id="rId41" Type="http://schemas.openxmlformats.org/officeDocument/2006/relationships/font" Target="fonts/Caveat-bold.fntdata"/><Relationship Id="rId22" Type="http://schemas.openxmlformats.org/officeDocument/2006/relationships/slide" Target="slides/slide17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.fntdata"/><Relationship Id="rId24" Type="http://schemas.openxmlformats.org/officeDocument/2006/relationships/slide" Target="slides/slide19.xml"/><Relationship Id="rId46" Type="http://schemas.openxmlformats.org/officeDocument/2006/relationships/font" Target="fonts/AlfaSlabOne-regular.fntdata"/><Relationship Id="rId23" Type="http://schemas.openxmlformats.org/officeDocument/2006/relationships/slide" Target="slides/slide18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bold.fntdata"/><Relationship Id="rId14" Type="http://schemas.openxmlformats.org/officeDocument/2006/relationships/slide" Target="slides/slide9.xml"/><Relationship Id="rId36" Type="http://schemas.openxmlformats.org/officeDocument/2006/relationships/font" Target="fonts/ProximaNova-regular.fntdata"/><Relationship Id="rId17" Type="http://schemas.openxmlformats.org/officeDocument/2006/relationships/slide" Target="slides/slide12.xml"/><Relationship Id="rId39" Type="http://schemas.openxmlformats.org/officeDocument/2006/relationships/font" Target="fonts/ProximaNova-boldItalic.fntdata"/><Relationship Id="rId16" Type="http://schemas.openxmlformats.org/officeDocument/2006/relationships/slide" Target="slides/slide11.xml"/><Relationship Id="rId38" Type="http://schemas.openxmlformats.org/officeDocument/2006/relationships/font" Target="fonts/ProximaNov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768b985d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768b985d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768b985d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768b985d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768b985d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768b985d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768b985d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768b985d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768b985d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768b985d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768b985d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768b985d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768b985d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768b985d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768b985d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6768b985d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768b985d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768b985d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768b985d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768b985d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10f50819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10f50819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768b985d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768b985d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768b985d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768b985d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768b985d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768b985d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768b985d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768b985d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768b985d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768b985d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768b985d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768b985d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768b985d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768b985d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768b985d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768b985d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768b985d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768b985d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768b985d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768b985d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10f50819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10f50819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768b985d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768b985d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6c8824f3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6c8824f3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768b985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768b985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768b985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768b985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768b985d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768b985d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768b985d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768b985d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768b985d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768b985d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w3c-cg/rum" TargetMode="External"/><Relationship Id="rId4" Type="http://schemas.openxmlformats.org/officeDocument/2006/relationships/hyperlink" Target="https://github.com/orgs/w3c-cg/projects/1" TargetMode="External"/><Relationship Id="rId11" Type="http://schemas.openxmlformats.org/officeDocument/2006/relationships/hyperlink" Target="https://join.slack.com/t/webperformance/shared_invite/zt-2tfv0xswx-ScO5G8CjsWCajTvfXigo~g" TargetMode="External"/><Relationship Id="rId10" Type="http://schemas.openxmlformats.org/officeDocument/2006/relationships/hyperlink" Target="https://groups.google.com/g/rumcg-participants" TargetMode="External"/><Relationship Id="rId12" Type="http://schemas.openxmlformats.org/officeDocument/2006/relationships/hyperlink" Target="https://lists.w3.org/Archives/Public/public-rumcg/" TargetMode="External"/><Relationship Id="rId9" Type="http://schemas.openxmlformats.org/officeDocument/2006/relationships/hyperlink" Target="http://meet.google.com/oot-jtju-qkn" TargetMode="External"/><Relationship Id="rId5" Type="http://schemas.openxmlformats.org/officeDocument/2006/relationships/hyperlink" Target="http://fireflies.ai" TargetMode="External"/><Relationship Id="rId6" Type="http://schemas.openxmlformats.org/officeDocument/2006/relationships/hyperlink" Target="https://docs.google.com/document/d/1rLCI3sySslyZXyZkx5r3c8J1RYBHgYoulyUu-KybLDw/edit?tab=t.0#heading=h.47h6tzdi5d55" TargetMode="External"/><Relationship Id="rId7" Type="http://schemas.openxmlformats.org/officeDocument/2006/relationships/hyperlink" Target="https://docs.google.com/document/d/1rLCI3sySslyZXyZkx5r3c8J1RYBHgYoulyUu-KybLDw/edit?tab=t.0#heading=h.47h6tzdi5d55" TargetMode="External"/><Relationship Id="rId8" Type="http://schemas.openxmlformats.org/officeDocument/2006/relationships/hyperlink" Target="https://bit.ly/rumcg-agenda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it.ly/rumcg-agenda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://crbug.com/410528357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920076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 Community Group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489924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2025-06-20 Edition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web-vitals v5 - improved LoAF attribution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404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LoAF contains a LOT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beacon it 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Speed Curve does this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that’s </a:t>
            </a:r>
            <a:r>
              <a:rPr b="1" lang="en"/>
              <a:t>a lot</a:t>
            </a:r>
            <a:r>
              <a:rPr lang="en"/>
              <a:t> to beacon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beacon a sampling of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miss stuff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beacon only some stuff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longest script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wanted to look more at the last option for web-vitals v5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448" y="1079975"/>
            <a:ext cx="4476150" cy="39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12" y="0"/>
            <a:ext cx="8223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15" y="0"/>
            <a:ext cx="821677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17" y="1"/>
            <a:ext cx="821036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12" y="0"/>
            <a:ext cx="8223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17" y="1"/>
            <a:ext cx="821036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7" y="0"/>
            <a:ext cx="82296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-537"/>
            <a:ext cx="8229600" cy="5144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/>
          <p:nvPr/>
        </p:nvSpPr>
        <p:spPr>
          <a:xfrm>
            <a:off x="6979775" y="2999575"/>
            <a:ext cx="1548000" cy="721200"/>
          </a:xfrm>
          <a:prstGeom prst="rect">
            <a:avLst/>
          </a:prstGeom>
          <a:solidFill>
            <a:schemeClr val="lt1"/>
          </a:solidFill>
          <a:ln cap="flat" cmpd="sng" w="101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6979775" y="3855200"/>
            <a:ext cx="20286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Longest script may not be the longest </a:t>
            </a:r>
            <a:r>
              <a:rPr b="1" lang="en" sz="1800" u="sng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overlapping</a:t>
            </a:r>
            <a:r>
              <a:rPr b="1" lang="en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script!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2" name="Google Shape;162;p31"/>
          <p:cNvCxnSpPr/>
          <p:nvPr/>
        </p:nvCxnSpPr>
        <p:spPr>
          <a:xfrm flipH="1" rot="10800000">
            <a:off x="278800" y="2124825"/>
            <a:ext cx="1961400" cy="499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3" name="Google Shape;163;p31"/>
          <p:cNvCxnSpPr/>
          <p:nvPr/>
        </p:nvCxnSpPr>
        <p:spPr>
          <a:xfrm>
            <a:off x="278800" y="3201475"/>
            <a:ext cx="2797800" cy="1076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" name="Google Shape;164;p31"/>
          <p:cNvCxnSpPr/>
          <p:nvPr/>
        </p:nvCxnSpPr>
        <p:spPr>
          <a:xfrm>
            <a:off x="317275" y="2816900"/>
            <a:ext cx="2230500" cy="499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Logistics</a:t>
            </a:r>
            <a:br>
              <a:rPr lang="en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Next Meeting</a:t>
            </a:r>
            <a:br>
              <a:rPr lang="en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Agenda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Barry's Bytes (fetchLater, web-vitals v5?) (Barry Pollard) + Soft Navs (Michal Mocny)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Firefox interactionId (Nazim Can Altinova)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Unresponsive crash reports, Self Profiling (Issac Gerges)</a:t>
            </a:r>
            <a:endParaRPr sz="2600"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web-vitals v5 - improved LoAF attribution</a:t>
            </a:r>
            <a:endParaRPr/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311700" y="1152475"/>
            <a:ext cx="813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Longest intersecting script and buckets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75" y="1796121"/>
            <a:ext cx="4179325" cy="260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375" y="1796125"/>
            <a:ext cx="4179325" cy="254139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/>
          <p:nvPr/>
        </p:nvSpPr>
        <p:spPr>
          <a:xfrm>
            <a:off x="4778175" y="3268775"/>
            <a:ext cx="2086200" cy="9999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web-vitals v5 - improved LoAF attribution</a:t>
            </a:r>
            <a:endParaRPr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52475"/>
            <a:ext cx="813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Longest intersecting script and buckets</a:t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725" y="1674925"/>
            <a:ext cx="5576849" cy="32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Speculation Rules improvements</a:t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11700" y="1152475"/>
            <a:ext cx="9446400" cy="3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platform roll outs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WordPress 6.8 - </a:t>
            </a:r>
            <a:r>
              <a:rPr b="1" lang="en"/>
              <a:t>On by default</a:t>
            </a:r>
            <a:r>
              <a:rPr lang="en"/>
              <a:t> - conservative prefetch - 30/45% of websites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Shopify - </a:t>
            </a:r>
            <a:r>
              <a:rPr b="1" lang="en"/>
              <a:t>On by default</a:t>
            </a:r>
            <a:r>
              <a:rPr lang="en"/>
              <a:t> - conservative prefetch - 5% of the web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Cloudflare - working on re-enabling </a:t>
            </a:r>
            <a:r>
              <a:rPr b="1" lang="en"/>
              <a:t>by default</a:t>
            </a:r>
            <a:r>
              <a:rPr lang="en"/>
              <a:t> - 10% of home pages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Speculation Rules improvements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152475"/>
            <a:ext cx="9446400" cy="3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platform roll outs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WordPress 6.8 - </a:t>
            </a:r>
            <a:r>
              <a:rPr b="1" lang="en"/>
              <a:t>On by default</a:t>
            </a:r>
            <a:r>
              <a:rPr lang="en"/>
              <a:t> - conservative prefetch - 30/45% of websites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Shopify - </a:t>
            </a:r>
            <a:r>
              <a:rPr b="1" lang="en"/>
              <a:t>On by default</a:t>
            </a:r>
            <a:r>
              <a:rPr lang="en"/>
              <a:t> - conservative prefetch - 5% of the web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Cloudflare - working on re-enabling </a:t>
            </a:r>
            <a:r>
              <a:rPr b="1" lang="en"/>
              <a:t>by default</a:t>
            </a:r>
            <a:r>
              <a:rPr lang="en"/>
              <a:t> - 10% of home pages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136 - tag field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138 - target_hint field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138 - Clear-Site-Data header: prefetchCache and prerenderCache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138 - ServiceWorker support for prefetch (currently at 50%)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138 - Viewport heuristics for mobile for moderate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140? - Viewport heuristics for mobile for eager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Speculation Rules improvements</a:t>
            </a:r>
            <a:endParaRPr/>
          </a:p>
        </p:txBody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311700" y="1152475"/>
            <a:ext cx="9446400" cy="3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platform roll outs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WordPress 6.8 - </a:t>
            </a:r>
            <a:r>
              <a:rPr b="1" lang="en"/>
              <a:t>On by default</a:t>
            </a:r>
            <a:r>
              <a:rPr lang="en"/>
              <a:t> - conservative prefetch - 30/45% of websites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Shopify - </a:t>
            </a:r>
            <a:r>
              <a:rPr b="1" lang="en"/>
              <a:t>On by default</a:t>
            </a:r>
            <a:r>
              <a:rPr lang="en"/>
              <a:t> - conservative prefetch - 5% of the web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Cloudflare - working on re-enabling </a:t>
            </a:r>
            <a:r>
              <a:rPr b="1" lang="en"/>
              <a:t>by default</a:t>
            </a:r>
            <a:r>
              <a:rPr lang="en"/>
              <a:t> - 10% of home pages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136 - tag field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138 - target_hint field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138 - Clear-Site-Data header: prefetchCache and prerenderCache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138 - ServiceWorker support for prefetch (currently at 50%)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138 - Viewport heuristics for mobile for moderate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140? - Viewport heuristics for mobile for eager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browser support coming?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Mozilla working on it for prefetch for Firefox - https://bugzilla.mozilla.org/show_bug.cgi?id=1969396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Safari positive on subset - https://github.com/WebKit/standards-positions/issues/54/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Speculation Rules adoption</a:t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352798"/>
            <a:ext cx="4044026" cy="27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445" y="1353053"/>
            <a:ext cx="4427584" cy="276148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0" y="4624325"/>
            <a:ext cx="91440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https://chromestatus.com/metrics/feature/timeline/popularity/3932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Speculation Rules - measure it in RUM!!</a:t>
            </a:r>
            <a:endParaRPr sz="2700"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524" y="1102825"/>
            <a:ext cx="479495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Speculations: client-side</a:t>
            </a:r>
            <a:endParaRPr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Prefetch - deliveryType: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Prerender - non-zero activationStart: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775" y="1716105"/>
            <a:ext cx="449580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250" y="3064015"/>
            <a:ext cx="4893868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Speculations: server-side</a:t>
            </a:r>
            <a:endParaRPr/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311700" y="4066725"/>
            <a:ext cx="85206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https://developer.chrome.com/docs/web-platform/prerender-pages#detect-server-side</a:t>
            </a:r>
            <a:endParaRPr/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475" y="1366475"/>
            <a:ext cx="5158852" cy="26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 Transport Dictionary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311700" y="1152475"/>
            <a:ext cx="8520600" cy="30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Being heavily used by Google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Ads/DoubleClick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Case study: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https://developer.chrome.com/blog/search-compression-dictionaries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of several companies looking into this technology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 is likely to increase!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Detecting dcb/dcz client-side:</a:t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375" y="3724975"/>
            <a:ext cx="434816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706775" y="1152475"/>
            <a:ext cx="4260300" cy="379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RUM CG Github Repo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github.com/w3c-cg/rum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Group details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Links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Meeting minutes?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RUM CG Tracking Project</a:t>
            </a:r>
            <a:endParaRPr>
              <a:solidFill>
                <a:schemeClr val="accent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○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github.com/orgs/w3c-cg/projects/1</a:t>
            </a:r>
            <a:br>
              <a:rPr lang="en" sz="1300">
                <a:solidFill>
                  <a:schemeClr val="accent1"/>
                </a:solidFill>
              </a:rPr>
            </a:br>
            <a:endParaRPr sz="13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  <a:highlight>
                  <a:srgbClr val="B6D7A8"/>
                </a:highlight>
              </a:rPr>
              <a:t>Meeting Minutes via </a:t>
            </a:r>
            <a:r>
              <a:rPr lang="en" u="sng">
                <a:solidFill>
                  <a:schemeClr val="hlink"/>
                </a:solidFill>
                <a:highlight>
                  <a:srgbClr val="B6D7A8"/>
                </a:highlight>
                <a:hlinkClick r:id="rId5"/>
              </a:rPr>
              <a:t>fireflies.ai</a:t>
            </a:r>
            <a:r>
              <a:rPr lang="en">
                <a:solidFill>
                  <a:schemeClr val="accent1"/>
                </a:solidFill>
                <a:highlight>
                  <a:srgbClr val="B6D7A8"/>
                </a:highlight>
              </a:rPr>
              <a:t> (NEW)</a:t>
            </a:r>
            <a:endParaRPr>
              <a:solidFill>
                <a:schemeClr val="accent1"/>
              </a:solidFill>
              <a:highlight>
                <a:srgbClr val="B6D7A8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○"/>
            </a:pPr>
            <a:r>
              <a:rPr lang="en" sz="1300">
                <a:solidFill>
                  <a:schemeClr val="accent1"/>
                </a:solidFill>
                <a:highlight>
                  <a:srgbClr val="B6D7A8"/>
                </a:highlight>
              </a:rPr>
              <a:t>AI summary + transcript will be posted after</a:t>
            </a:r>
            <a:endParaRPr sz="1300">
              <a:solidFill>
                <a:schemeClr val="accent1"/>
              </a:solidFill>
              <a:highlight>
                <a:srgbClr val="B6D7A8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○"/>
            </a:pPr>
            <a:r>
              <a:rPr lang="en" sz="1300">
                <a:solidFill>
                  <a:schemeClr val="accent1"/>
                </a:solidFill>
                <a:highlight>
                  <a:srgbClr val="B6D7A8"/>
                </a:highlight>
              </a:rPr>
              <a:t>Full video recording also available</a:t>
            </a:r>
            <a:endParaRPr sz="1300">
              <a:solidFill>
                <a:schemeClr val="accent1"/>
              </a:solidFill>
              <a:highlight>
                <a:srgbClr val="B6D7A8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4260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Meeting cadence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2nd Friday of the Month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60 minutes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10am ET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Age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nda Document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>
                <a:solidFill>
                  <a:schemeClr val="accent5"/>
                </a:solidFill>
              </a:rPr>
              <a:t>(</a:t>
            </a: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bit.ly/rumcg-agenda</a:t>
            </a:r>
            <a:r>
              <a:rPr lang="en">
                <a:solidFill>
                  <a:schemeClr val="accent5"/>
                </a:solidFill>
              </a:rPr>
              <a:t>)</a:t>
            </a:r>
            <a:br>
              <a:rPr lang="en"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Meet for Meetings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sub to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rumcg-participants</a:t>
            </a:r>
            <a:r>
              <a:rPr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for invites</a:t>
            </a:r>
            <a:br>
              <a:rPr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Chat on Web Performance Slack </a:t>
            </a:r>
            <a:r>
              <a:rPr lang="en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#w3c-rum-community-group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invites</a:t>
            </a:r>
            <a:r>
              <a:rPr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public-rumcg@w3.org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(for discussions)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88600" y="1281425"/>
            <a:ext cx="8520600" cy="26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</a:rPr>
              <a:t>Reach out:</a:t>
            </a:r>
            <a:endParaRPr sz="20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</a:rPr>
              <a:t>@tunetheweb on most socials</a:t>
            </a:r>
            <a:endParaRPr sz="20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</a:rPr>
              <a:t>barrypollard@google.com</a:t>
            </a:r>
            <a:endParaRPr sz="20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16550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Fri </a:t>
            </a:r>
            <a:r>
              <a:rPr b="1" lang="en" u="sng"/>
              <a:t>August ??th</a:t>
            </a:r>
            <a:r>
              <a:rPr lang="en"/>
              <a:t> @ 10am 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2nd </a:t>
            </a:r>
            <a:r>
              <a:rPr lang="en"/>
              <a:t>Friday of each month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Topics?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</a:t>
            </a:r>
            <a:r>
              <a:rPr lang="en"/>
              <a:t>mplementation best practices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(propose your topic here!)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Submit &amp; Vote topics @ </a:t>
            </a:r>
            <a:r>
              <a:rPr lang="en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bit.ly/rumcg-agenda</a:t>
            </a:r>
            <a:endParaRPr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Meeting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531" y="3310793"/>
            <a:ext cx="3952574" cy="16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200" y="490950"/>
            <a:ext cx="4161600" cy="41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new in WebPerf from Google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 Navs - Michael covering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FetchLater and quotas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web-vitals v5	and some thoughts on how to use LoAF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Speculation Rules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Compression Dictionary Transport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FetchLater and quotas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300" y="1017725"/>
            <a:ext cx="535616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31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FetchLater has strict quotas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 this hits in unexpected ways (</a:t>
            </a:r>
            <a:r>
              <a:rPr lang="en" u="sng">
                <a:solidFill>
                  <a:schemeClr val="hlink"/>
                </a:solidFill>
                <a:hlinkClick r:id="rId4"/>
              </a:rPr>
              <a:t>crbug.com/410528357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it and </a:t>
            </a:r>
            <a:r>
              <a:rPr b="1" lang="en"/>
              <a:t>prepare to fallback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 the docs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web-vitals v5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34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maintained branch going forward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onFID() has been removed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Baseline Widely available for code and builds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LoAF attribution (covering in next slides)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Saves element targets when performance observers fire, even if not reported until later (less unknown targets)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element selector if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 and event handlers improvements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web-vitals v5 - improved LoAF attribution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125" y="1267725"/>
            <a:ext cx="5759751" cy="35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